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70" r:id="rId6"/>
    <p:sldId id="271" r:id="rId7"/>
    <p:sldId id="261" r:id="rId8"/>
    <p:sldId id="262" r:id="rId9"/>
    <p:sldId id="263" r:id="rId10"/>
    <p:sldId id="264" r:id="rId11"/>
    <p:sldId id="257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C47A-7C5F-4478-B26A-E282B4CB48B8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0A40-B5B0-47CA-BDEF-45F946DC5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C47A-7C5F-4478-B26A-E282B4CB48B8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0A40-B5B0-47CA-BDEF-45F946DC5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C47A-7C5F-4478-B26A-E282B4CB48B8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0A40-B5B0-47CA-BDEF-45F946DC5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C47A-7C5F-4478-B26A-E282B4CB48B8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0A40-B5B0-47CA-BDEF-45F946DC5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C47A-7C5F-4478-B26A-E282B4CB48B8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0A40-B5B0-47CA-BDEF-45F946DC5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C47A-7C5F-4478-B26A-E282B4CB48B8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0A40-B5B0-47CA-BDEF-45F946DC5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C47A-7C5F-4478-B26A-E282B4CB48B8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0A40-B5B0-47CA-BDEF-45F946DC5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C47A-7C5F-4478-B26A-E282B4CB48B8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0A40-B5B0-47CA-BDEF-45F946DC5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C47A-7C5F-4478-B26A-E282B4CB48B8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0A40-B5B0-47CA-BDEF-45F946DC5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C47A-7C5F-4478-B26A-E282B4CB48B8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0A40-B5B0-47CA-BDEF-45F946DC5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C47A-7C5F-4478-B26A-E282B4CB48B8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0A40-B5B0-47CA-BDEF-45F946DC5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FC47A-7C5F-4478-B26A-E282B4CB48B8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D0A40-B5B0-47CA-BDEF-45F946DC5F1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El </a:t>
            </a:r>
            <a:r>
              <a:rPr lang="en-US" sz="7200" dirty="0" err="1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Imperfecto</a:t>
            </a:r>
            <a:endParaRPr lang="en-US" sz="7200" dirty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Yonabeth\Desktop\TPT\PPTs\Grammar PPT\NEW Preterite and Imperfect PPT\Imperfect Conjugations\Imperfect JPEGS\Slide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838200" y="3124200"/>
            <a:ext cx="1752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125000"/>
              </a:lnSpc>
              <a:spcBef>
                <a:spcPct val="20000"/>
              </a:spcBef>
              <a:buClr>
                <a:srgbClr val="FFFFCC"/>
              </a:buClr>
              <a:buSzPct val="25000"/>
            </a:pPr>
            <a:r>
              <a:rPr lang="en-US" altLang="en-US" sz="2600" b="1" dirty="0" err="1" smtClean="0">
                <a:latin typeface="Tahoma" charset="0"/>
                <a:cs typeface="Times New Roman" charset="0"/>
              </a:rPr>
              <a:t>iba</a:t>
            </a:r>
            <a:endParaRPr lang="en-US" altLang="en-US" sz="2600" b="1" dirty="0" smtClean="0">
              <a:latin typeface="Tahoma" charset="0"/>
              <a:cs typeface="Times New Roman" charset="0"/>
            </a:endParaRPr>
          </a:p>
          <a:p>
            <a:pPr algn="ctr">
              <a:lnSpc>
                <a:spcPct val="125000"/>
              </a:lnSpc>
              <a:spcBef>
                <a:spcPct val="20000"/>
              </a:spcBef>
              <a:buClr>
                <a:srgbClr val="FFFFCC"/>
              </a:buClr>
              <a:buSzPct val="25000"/>
            </a:pPr>
            <a:r>
              <a:rPr lang="en-US" altLang="en-US" sz="2600" b="1" dirty="0" err="1" smtClean="0">
                <a:latin typeface="Tahoma" charset="0"/>
                <a:cs typeface="Times New Roman" charset="0"/>
              </a:rPr>
              <a:t>ibas</a:t>
            </a:r>
            <a:endParaRPr lang="en-US" altLang="en-US" sz="2600" b="1" dirty="0" smtClean="0">
              <a:latin typeface="Tahoma" charset="0"/>
              <a:cs typeface="Times New Roman" charset="0"/>
            </a:endParaRPr>
          </a:p>
          <a:p>
            <a:pPr algn="ctr">
              <a:lnSpc>
                <a:spcPct val="125000"/>
              </a:lnSpc>
              <a:spcBef>
                <a:spcPct val="20000"/>
              </a:spcBef>
              <a:buClr>
                <a:srgbClr val="FFFFCC"/>
              </a:buClr>
              <a:buSzPct val="25000"/>
            </a:pPr>
            <a:r>
              <a:rPr lang="en-US" altLang="en-US" sz="2600" b="1" dirty="0" err="1" smtClean="0">
                <a:latin typeface="Tahoma" charset="0"/>
                <a:cs typeface="Times New Roman" charset="0"/>
              </a:rPr>
              <a:t>iba</a:t>
            </a:r>
            <a:endParaRPr lang="en-US" altLang="en-US" sz="2600" b="1" dirty="0" smtClean="0">
              <a:latin typeface="Tahoma" charset="0"/>
              <a:cs typeface="Times New Roman" charset="0"/>
            </a:endParaRPr>
          </a:p>
          <a:p>
            <a:pPr algn="ctr">
              <a:lnSpc>
                <a:spcPct val="125000"/>
              </a:lnSpc>
              <a:spcBef>
                <a:spcPct val="20000"/>
              </a:spcBef>
              <a:buClr>
                <a:srgbClr val="FFFFCC"/>
              </a:buClr>
              <a:buSzPct val="25000"/>
            </a:pPr>
            <a:r>
              <a:rPr lang="en-US" altLang="en-US" sz="2600" b="1" dirty="0" err="1" smtClean="0">
                <a:latin typeface="Tahoma" charset="0"/>
                <a:cs typeface="Times New Roman" charset="0"/>
              </a:rPr>
              <a:t>íbamos</a:t>
            </a:r>
            <a:endParaRPr lang="en-US" altLang="en-US" sz="2600" b="1" dirty="0" smtClean="0">
              <a:latin typeface="Tahoma" charset="0"/>
              <a:cs typeface="Times New Roman" charset="0"/>
            </a:endParaRPr>
          </a:p>
          <a:p>
            <a:pPr algn="ctr">
              <a:lnSpc>
                <a:spcPct val="125000"/>
              </a:lnSpc>
              <a:spcBef>
                <a:spcPct val="20000"/>
              </a:spcBef>
              <a:buClr>
                <a:srgbClr val="FFFFCC"/>
              </a:buClr>
              <a:buSzPct val="25000"/>
            </a:pPr>
            <a:r>
              <a:rPr lang="en-US" altLang="en-US" sz="2600" b="1" dirty="0" err="1" smtClean="0">
                <a:latin typeface="Tahoma" charset="0"/>
                <a:cs typeface="Times New Roman" charset="0"/>
              </a:rPr>
              <a:t>iban</a:t>
            </a:r>
            <a:endParaRPr lang="en-US" altLang="en-US" sz="2600" b="1" dirty="0">
              <a:latin typeface="Tahoma" charset="0"/>
              <a:cs typeface="Times New Roman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38600" y="3124200"/>
            <a:ext cx="1752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125000"/>
              </a:lnSpc>
              <a:spcBef>
                <a:spcPct val="20000"/>
              </a:spcBef>
              <a:buClr>
                <a:srgbClr val="FFFFCC"/>
              </a:buClr>
              <a:buSzPct val="25000"/>
            </a:pPr>
            <a:r>
              <a:rPr lang="en-US" altLang="en-US" sz="2600" b="1" dirty="0" smtClean="0">
                <a:latin typeface="Tahoma" charset="0"/>
                <a:cs typeface="Times New Roman" charset="0"/>
              </a:rPr>
              <a:t>era</a:t>
            </a:r>
            <a:endParaRPr lang="en-US" altLang="en-US" sz="2600" b="1" dirty="0">
              <a:latin typeface="Tahoma" charset="0"/>
              <a:cs typeface="Times New Roman" charset="0"/>
            </a:endParaRPr>
          </a:p>
          <a:p>
            <a:pPr algn="ctr">
              <a:lnSpc>
                <a:spcPct val="125000"/>
              </a:lnSpc>
              <a:spcBef>
                <a:spcPct val="20000"/>
              </a:spcBef>
              <a:buClr>
                <a:srgbClr val="FFFFCC"/>
              </a:buClr>
              <a:buSzPct val="25000"/>
            </a:pPr>
            <a:r>
              <a:rPr lang="en-US" altLang="en-US" sz="2600" b="1" dirty="0" smtClean="0">
                <a:latin typeface="Tahoma" charset="0"/>
                <a:cs typeface="Times New Roman" charset="0"/>
              </a:rPr>
              <a:t>eras</a:t>
            </a:r>
            <a:endParaRPr lang="en-US" altLang="en-US" sz="2600" b="1" dirty="0">
              <a:latin typeface="Tahoma" charset="0"/>
              <a:cs typeface="Times New Roman" charset="0"/>
            </a:endParaRPr>
          </a:p>
          <a:p>
            <a:pPr algn="ctr">
              <a:lnSpc>
                <a:spcPct val="125000"/>
              </a:lnSpc>
              <a:spcBef>
                <a:spcPct val="20000"/>
              </a:spcBef>
              <a:buClr>
                <a:srgbClr val="FFFFCC"/>
              </a:buClr>
              <a:buSzPct val="25000"/>
            </a:pPr>
            <a:r>
              <a:rPr lang="en-US" altLang="en-US" sz="2600" b="1" dirty="0" smtClean="0">
                <a:latin typeface="Tahoma" charset="0"/>
                <a:cs typeface="Times New Roman" charset="0"/>
              </a:rPr>
              <a:t>era</a:t>
            </a:r>
            <a:endParaRPr lang="en-US" altLang="en-US" sz="2600" b="1" dirty="0">
              <a:latin typeface="Tahoma" charset="0"/>
              <a:cs typeface="Times New Roman" charset="0"/>
            </a:endParaRPr>
          </a:p>
          <a:p>
            <a:pPr algn="ctr">
              <a:lnSpc>
                <a:spcPct val="125000"/>
              </a:lnSpc>
              <a:spcBef>
                <a:spcPct val="20000"/>
              </a:spcBef>
              <a:buClr>
                <a:srgbClr val="FFFFCC"/>
              </a:buClr>
              <a:buSzPct val="25000"/>
            </a:pPr>
            <a:r>
              <a:rPr lang="en-US" altLang="en-US" sz="2600" b="1" dirty="0" err="1" smtClean="0">
                <a:latin typeface="Tahoma" charset="0"/>
                <a:cs typeface="Times New Roman" charset="0"/>
              </a:rPr>
              <a:t>éramos</a:t>
            </a:r>
            <a:endParaRPr lang="en-US" altLang="en-US" sz="2600" b="1" dirty="0">
              <a:latin typeface="Tahoma" charset="0"/>
              <a:cs typeface="Times New Roman" charset="0"/>
            </a:endParaRPr>
          </a:p>
          <a:p>
            <a:pPr algn="ctr">
              <a:lnSpc>
                <a:spcPct val="125000"/>
              </a:lnSpc>
              <a:spcBef>
                <a:spcPct val="20000"/>
              </a:spcBef>
              <a:buClr>
                <a:srgbClr val="FFFFCC"/>
              </a:buClr>
              <a:buSzPct val="25000"/>
            </a:pPr>
            <a:r>
              <a:rPr lang="en-US" altLang="en-US" sz="2600" b="1" dirty="0" err="1" smtClean="0">
                <a:latin typeface="Tahoma" charset="0"/>
                <a:cs typeface="Times New Roman" charset="0"/>
              </a:rPr>
              <a:t>eran</a:t>
            </a:r>
            <a:endParaRPr lang="en-US" altLang="en-US" sz="2600" b="1" dirty="0">
              <a:latin typeface="Tahoma" charset="0"/>
              <a:cs typeface="Times New Roman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7010400" y="3124200"/>
            <a:ext cx="1752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125000"/>
              </a:lnSpc>
              <a:spcBef>
                <a:spcPct val="20000"/>
              </a:spcBef>
              <a:buClr>
                <a:srgbClr val="FFFFCC"/>
              </a:buClr>
              <a:buSzPct val="25000"/>
            </a:pPr>
            <a:r>
              <a:rPr lang="en-US" altLang="en-US" sz="2600" b="1" dirty="0" err="1" smtClean="0">
                <a:latin typeface="Tahoma" charset="0"/>
                <a:cs typeface="Times New Roman" charset="0"/>
              </a:rPr>
              <a:t>veía</a:t>
            </a:r>
            <a:endParaRPr lang="en-US" altLang="en-US" sz="2600" b="1" dirty="0">
              <a:latin typeface="Tahoma" charset="0"/>
              <a:cs typeface="Times New Roman" charset="0"/>
            </a:endParaRPr>
          </a:p>
          <a:p>
            <a:pPr algn="ctr">
              <a:lnSpc>
                <a:spcPct val="125000"/>
              </a:lnSpc>
              <a:spcBef>
                <a:spcPct val="20000"/>
              </a:spcBef>
              <a:buClr>
                <a:srgbClr val="FFFFCC"/>
              </a:buClr>
              <a:buSzPct val="25000"/>
            </a:pPr>
            <a:r>
              <a:rPr lang="en-US" altLang="en-US" sz="2600" b="1" dirty="0" err="1" smtClean="0">
                <a:latin typeface="Tahoma" charset="0"/>
                <a:cs typeface="Times New Roman" charset="0"/>
              </a:rPr>
              <a:t>veías</a:t>
            </a:r>
            <a:endParaRPr lang="en-US" altLang="en-US" sz="2600" b="1" dirty="0">
              <a:latin typeface="Tahoma" charset="0"/>
              <a:cs typeface="Times New Roman" charset="0"/>
            </a:endParaRPr>
          </a:p>
          <a:p>
            <a:pPr algn="ctr">
              <a:lnSpc>
                <a:spcPct val="125000"/>
              </a:lnSpc>
              <a:spcBef>
                <a:spcPct val="20000"/>
              </a:spcBef>
              <a:buClr>
                <a:srgbClr val="FFFFCC"/>
              </a:buClr>
              <a:buSzPct val="25000"/>
            </a:pPr>
            <a:r>
              <a:rPr lang="en-US" altLang="en-US" sz="2600" b="1" dirty="0" err="1" smtClean="0">
                <a:latin typeface="Tahoma" charset="0"/>
                <a:cs typeface="Times New Roman" charset="0"/>
              </a:rPr>
              <a:t>veía</a:t>
            </a:r>
            <a:endParaRPr lang="en-US" altLang="en-US" sz="2600" b="1" dirty="0">
              <a:latin typeface="Tahoma" charset="0"/>
              <a:cs typeface="Times New Roman" charset="0"/>
            </a:endParaRPr>
          </a:p>
          <a:p>
            <a:pPr algn="ctr">
              <a:lnSpc>
                <a:spcPct val="125000"/>
              </a:lnSpc>
              <a:spcBef>
                <a:spcPct val="20000"/>
              </a:spcBef>
              <a:buClr>
                <a:srgbClr val="FFFFCC"/>
              </a:buClr>
              <a:buSzPct val="25000"/>
            </a:pPr>
            <a:r>
              <a:rPr lang="en-US" altLang="en-US" sz="2600" b="1" dirty="0" err="1" smtClean="0">
                <a:latin typeface="Tahoma" charset="0"/>
                <a:cs typeface="Times New Roman" charset="0"/>
              </a:rPr>
              <a:t>veíamos</a:t>
            </a:r>
            <a:endParaRPr lang="en-US" altLang="en-US" sz="2600" b="1" dirty="0">
              <a:latin typeface="Tahoma" charset="0"/>
              <a:cs typeface="Times New Roman" charset="0"/>
            </a:endParaRPr>
          </a:p>
          <a:p>
            <a:pPr algn="ctr">
              <a:lnSpc>
                <a:spcPct val="125000"/>
              </a:lnSpc>
              <a:spcBef>
                <a:spcPct val="20000"/>
              </a:spcBef>
              <a:buClr>
                <a:srgbClr val="FFFFCC"/>
              </a:buClr>
              <a:buSzPct val="25000"/>
            </a:pPr>
            <a:r>
              <a:rPr lang="en-US" altLang="en-US" sz="2600" b="1" dirty="0" err="1" smtClean="0">
                <a:latin typeface="Tahoma" charset="0"/>
                <a:cs typeface="Times New Roman" charset="0"/>
              </a:rPr>
              <a:t>veían</a:t>
            </a:r>
            <a:endParaRPr lang="en-US" altLang="en-US" sz="2600" b="1" dirty="0">
              <a:latin typeface="Tahoma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7" grpId="0" build="p" autoUpdateAnimBg="0"/>
      <p:bldP spid="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clipartpanda.com/penguin-clip-art-aiq5zAqi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066800"/>
            <a:ext cx="5029200" cy="5221289"/>
          </a:xfrm>
          <a:prstGeom prst="rect">
            <a:avLst/>
          </a:prstGeom>
          <a:noFill/>
        </p:spPr>
      </p:pic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3962400" y="3048000"/>
            <a:ext cx="1752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125000"/>
              </a:lnSpc>
              <a:spcBef>
                <a:spcPct val="20000"/>
              </a:spcBef>
              <a:buClr>
                <a:srgbClr val="FFFFCC"/>
              </a:buClr>
              <a:buSzPct val="25000"/>
            </a:pPr>
            <a:r>
              <a:rPr lang="en-US" altLang="en-US" sz="2000" b="1" dirty="0" err="1" smtClean="0">
                <a:latin typeface="Tahoma" charset="0"/>
                <a:cs typeface="Times New Roman" charset="0"/>
              </a:rPr>
              <a:t>iba</a:t>
            </a:r>
            <a:endParaRPr lang="en-US" altLang="en-US" sz="2000" b="1" dirty="0" smtClean="0">
              <a:latin typeface="Tahoma" charset="0"/>
              <a:cs typeface="Times New Roman" charset="0"/>
            </a:endParaRPr>
          </a:p>
          <a:p>
            <a:pPr algn="ctr">
              <a:lnSpc>
                <a:spcPct val="125000"/>
              </a:lnSpc>
              <a:spcBef>
                <a:spcPct val="20000"/>
              </a:spcBef>
              <a:buClr>
                <a:srgbClr val="FFFFCC"/>
              </a:buClr>
              <a:buSzPct val="25000"/>
            </a:pPr>
            <a:r>
              <a:rPr lang="en-US" altLang="en-US" sz="2000" b="1" dirty="0" err="1" smtClean="0">
                <a:latin typeface="Tahoma" charset="0"/>
                <a:cs typeface="Times New Roman" charset="0"/>
              </a:rPr>
              <a:t>ibas</a:t>
            </a:r>
            <a:endParaRPr lang="en-US" altLang="en-US" sz="2000" b="1" dirty="0" smtClean="0">
              <a:latin typeface="Tahoma" charset="0"/>
              <a:cs typeface="Times New Roman" charset="0"/>
            </a:endParaRPr>
          </a:p>
          <a:p>
            <a:pPr algn="ctr">
              <a:lnSpc>
                <a:spcPct val="125000"/>
              </a:lnSpc>
              <a:spcBef>
                <a:spcPct val="20000"/>
              </a:spcBef>
              <a:buClr>
                <a:srgbClr val="FFFFCC"/>
              </a:buClr>
              <a:buSzPct val="25000"/>
            </a:pPr>
            <a:r>
              <a:rPr lang="en-US" altLang="en-US" sz="2000" b="1" dirty="0" err="1" smtClean="0">
                <a:latin typeface="Tahoma" charset="0"/>
                <a:cs typeface="Times New Roman" charset="0"/>
              </a:rPr>
              <a:t>iba</a:t>
            </a:r>
            <a:endParaRPr lang="en-US" altLang="en-US" sz="2000" b="1" dirty="0" smtClean="0">
              <a:latin typeface="Tahoma" charset="0"/>
              <a:cs typeface="Times New Roman" charset="0"/>
            </a:endParaRPr>
          </a:p>
          <a:p>
            <a:pPr algn="ctr">
              <a:lnSpc>
                <a:spcPct val="125000"/>
              </a:lnSpc>
              <a:spcBef>
                <a:spcPct val="20000"/>
              </a:spcBef>
              <a:buClr>
                <a:srgbClr val="FFFFCC"/>
              </a:buClr>
              <a:buSzPct val="25000"/>
            </a:pPr>
            <a:r>
              <a:rPr lang="en-US" altLang="en-US" sz="2000" b="1" dirty="0" err="1" smtClean="0">
                <a:latin typeface="Tahoma" charset="0"/>
                <a:cs typeface="Times New Roman" charset="0"/>
              </a:rPr>
              <a:t>íbamos</a:t>
            </a:r>
            <a:endParaRPr lang="en-US" altLang="en-US" sz="2000" b="1" dirty="0" smtClean="0">
              <a:latin typeface="Tahoma" charset="0"/>
              <a:cs typeface="Times New Roman" charset="0"/>
            </a:endParaRPr>
          </a:p>
          <a:p>
            <a:pPr algn="ctr">
              <a:lnSpc>
                <a:spcPct val="125000"/>
              </a:lnSpc>
              <a:spcBef>
                <a:spcPct val="20000"/>
              </a:spcBef>
              <a:buClr>
                <a:srgbClr val="FFFFCC"/>
              </a:buClr>
              <a:buSzPct val="25000"/>
            </a:pPr>
            <a:r>
              <a:rPr lang="en-US" altLang="en-US" sz="2000" b="1" dirty="0" err="1" smtClean="0">
                <a:latin typeface="Tahoma" charset="0"/>
                <a:cs typeface="Times New Roman" charset="0"/>
              </a:rPr>
              <a:t>iban</a:t>
            </a:r>
            <a:endParaRPr lang="en-US" altLang="en-US" sz="2000" b="1" dirty="0">
              <a:latin typeface="Tahoma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2800" y="3733800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/>
              <a:t>Ir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clipartpanda.com/penguin-clip-art-aiq5zAqi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066800"/>
            <a:ext cx="5029200" cy="5221289"/>
          </a:xfrm>
          <a:prstGeom prst="rect">
            <a:avLst/>
          </a:prstGeom>
          <a:noFill/>
        </p:spPr>
      </p:pic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3962400" y="3048000"/>
            <a:ext cx="1752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125000"/>
              </a:lnSpc>
              <a:spcBef>
                <a:spcPct val="20000"/>
              </a:spcBef>
              <a:buClr>
                <a:srgbClr val="FFFFCC"/>
              </a:buClr>
              <a:buSzPct val="25000"/>
            </a:pPr>
            <a:r>
              <a:rPr lang="en-US" altLang="en-US" sz="2000" b="1" dirty="0" smtClean="0">
                <a:latin typeface="Tahoma" charset="0"/>
                <a:cs typeface="Times New Roman" charset="0"/>
              </a:rPr>
              <a:t>era</a:t>
            </a:r>
          </a:p>
          <a:p>
            <a:pPr algn="ctr">
              <a:lnSpc>
                <a:spcPct val="125000"/>
              </a:lnSpc>
              <a:spcBef>
                <a:spcPct val="20000"/>
              </a:spcBef>
              <a:buClr>
                <a:srgbClr val="FFFFCC"/>
              </a:buClr>
              <a:buSzPct val="25000"/>
            </a:pPr>
            <a:r>
              <a:rPr lang="en-US" altLang="en-US" sz="2000" b="1" dirty="0" smtClean="0">
                <a:latin typeface="Tahoma" charset="0"/>
                <a:cs typeface="Times New Roman" charset="0"/>
              </a:rPr>
              <a:t>eras</a:t>
            </a:r>
          </a:p>
          <a:p>
            <a:pPr algn="ctr">
              <a:lnSpc>
                <a:spcPct val="125000"/>
              </a:lnSpc>
              <a:spcBef>
                <a:spcPct val="20000"/>
              </a:spcBef>
              <a:buClr>
                <a:srgbClr val="FFFFCC"/>
              </a:buClr>
              <a:buSzPct val="25000"/>
            </a:pPr>
            <a:r>
              <a:rPr lang="en-US" altLang="en-US" sz="2000" b="1" dirty="0" smtClean="0">
                <a:latin typeface="Tahoma" charset="0"/>
                <a:cs typeface="Times New Roman" charset="0"/>
              </a:rPr>
              <a:t>era</a:t>
            </a:r>
          </a:p>
          <a:p>
            <a:pPr algn="ctr">
              <a:lnSpc>
                <a:spcPct val="125000"/>
              </a:lnSpc>
              <a:spcBef>
                <a:spcPct val="20000"/>
              </a:spcBef>
              <a:buClr>
                <a:srgbClr val="FFFFCC"/>
              </a:buClr>
              <a:buSzPct val="25000"/>
            </a:pPr>
            <a:r>
              <a:rPr lang="en-US" altLang="en-US" sz="2000" b="1" dirty="0" err="1" smtClean="0">
                <a:latin typeface="Tahoma" charset="0"/>
                <a:cs typeface="Times New Roman" charset="0"/>
              </a:rPr>
              <a:t>éramos</a:t>
            </a:r>
            <a:endParaRPr lang="en-US" altLang="en-US" sz="2000" b="1" dirty="0" smtClean="0">
              <a:latin typeface="Tahoma" charset="0"/>
              <a:cs typeface="Times New Roman" charset="0"/>
            </a:endParaRPr>
          </a:p>
          <a:p>
            <a:pPr algn="ctr">
              <a:lnSpc>
                <a:spcPct val="125000"/>
              </a:lnSpc>
              <a:spcBef>
                <a:spcPct val="20000"/>
              </a:spcBef>
              <a:buClr>
                <a:srgbClr val="FFFFCC"/>
              </a:buClr>
              <a:buSzPct val="25000"/>
            </a:pPr>
            <a:r>
              <a:rPr lang="en-US" altLang="en-US" sz="2000" b="1" dirty="0" err="1" smtClean="0">
                <a:latin typeface="Tahoma" charset="0"/>
                <a:cs typeface="Times New Roman" charset="0"/>
              </a:rPr>
              <a:t>eran</a:t>
            </a:r>
            <a:endParaRPr lang="en-US" altLang="en-US" sz="2000" b="1" dirty="0">
              <a:latin typeface="Tahoma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24200" y="3505200"/>
            <a:ext cx="121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Ser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clipartpanda.com/penguin-clip-art-aiq5zAqi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066800"/>
            <a:ext cx="5029200" cy="5221289"/>
          </a:xfrm>
          <a:prstGeom prst="rect">
            <a:avLst/>
          </a:prstGeom>
          <a:noFill/>
        </p:spPr>
      </p:pic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3962400" y="3048000"/>
            <a:ext cx="1752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125000"/>
              </a:lnSpc>
              <a:spcBef>
                <a:spcPct val="20000"/>
              </a:spcBef>
              <a:buClr>
                <a:srgbClr val="FFFFCC"/>
              </a:buClr>
              <a:buSzPct val="25000"/>
            </a:pPr>
            <a:r>
              <a:rPr lang="en-US" altLang="en-US" sz="2000" b="1" dirty="0" err="1" smtClean="0">
                <a:latin typeface="Tahoma" charset="0"/>
                <a:cs typeface="Times New Roman" charset="0"/>
              </a:rPr>
              <a:t>veía</a:t>
            </a:r>
            <a:endParaRPr lang="en-US" altLang="en-US" sz="2000" b="1" dirty="0" smtClean="0">
              <a:latin typeface="Tahoma" charset="0"/>
              <a:cs typeface="Times New Roman" charset="0"/>
            </a:endParaRPr>
          </a:p>
          <a:p>
            <a:pPr algn="ctr">
              <a:lnSpc>
                <a:spcPct val="125000"/>
              </a:lnSpc>
              <a:spcBef>
                <a:spcPct val="20000"/>
              </a:spcBef>
              <a:buClr>
                <a:srgbClr val="FFFFCC"/>
              </a:buClr>
              <a:buSzPct val="25000"/>
            </a:pPr>
            <a:r>
              <a:rPr lang="en-US" altLang="en-US" sz="2000" b="1" dirty="0" err="1" smtClean="0">
                <a:latin typeface="Tahoma" charset="0"/>
                <a:cs typeface="Times New Roman" charset="0"/>
              </a:rPr>
              <a:t>veías</a:t>
            </a:r>
            <a:endParaRPr lang="en-US" altLang="en-US" sz="2000" b="1" dirty="0" smtClean="0">
              <a:latin typeface="Tahoma" charset="0"/>
              <a:cs typeface="Times New Roman" charset="0"/>
            </a:endParaRPr>
          </a:p>
          <a:p>
            <a:pPr algn="ctr">
              <a:lnSpc>
                <a:spcPct val="125000"/>
              </a:lnSpc>
              <a:spcBef>
                <a:spcPct val="20000"/>
              </a:spcBef>
              <a:buClr>
                <a:srgbClr val="FFFFCC"/>
              </a:buClr>
              <a:buSzPct val="25000"/>
            </a:pPr>
            <a:r>
              <a:rPr lang="en-US" altLang="en-US" sz="2000" b="1" dirty="0" err="1" smtClean="0">
                <a:latin typeface="Tahoma" charset="0"/>
                <a:cs typeface="Times New Roman" charset="0"/>
              </a:rPr>
              <a:t>veía</a:t>
            </a:r>
            <a:endParaRPr lang="en-US" altLang="en-US" sz="2000" b="1" dirty="0" smtClean="0">
              <a:latin typeface="Tahoma" charset="0"/>
              <a:cs typeface="Times New Roman" charset="0"/>
            </a:endParaRPr>
          </a:p>
          <a:p>
            <a:pPr algn="ctr">
              <a:lnSpc>
                <a:spcPct val="125000"/>
              </a:lnSpc>
              <a:spcBef>
                <a:spcPct val="20000"/>
              </a:spcBef>
              <a:buClr>
                <a:srgbClr val="FFFFCC"/>
              </a:buClr>
              <a:buSzPct val="25000"/>
            </a:pPr>
            <a:r>
              <a:rPr lang="en-US" altLang="en-US" sz="2000" b="1" dirty="0" err="1" smtClean="0">
                <a:latin typeface="Tahoma" charset="0"/>
                <a:cs typeface="Times New Roman" charset="0"/>
              </a:rPr>
              <a:t>veíamos</a:t>
            </a:r>
            <a:endParaRPr lang="en-US" altLang="en-US" sz="2000" b="1" dirty="0" smtClean="0">
              <a:latin typeface="Tahoma" charset="0"/>
              <a:cs typeface="Times New Roman" charset="0"/>
            </a:endParaRPr>
          </a:p>
          <a:p>
            <a:pPr algn="ctr">
              <a:lnSpc>
                <a:spcPct val="125000"/>
              </a:lnSpc>
              <a:spcBef>
                <a:spcPct val="20000"/>
              </a:spcBef>
              <a:buClr>
                <a:srgbClr val="FFFFCC"/>
              </a:buClr>
              <a:buSzPct val="25000"/>
            </a:pPr>
            <a:r>
              <a:rPr lang="en-US" altLang="en-US" sz="2000" b="1" dirty="0" err="1" smtClean="0">
                <a:latin typeface="Tahoma" charset="0"/>
                <a:cs typeface="Times New Roman" charset="0"/>
              </a:rPr>
              <a:t>veían</a:t>
            </a:r>
            <a:endParaRPr lang="en-US" altLang="en-US" sz="2000" b="1" dirty="0">
              <a:latin typeface="Tahoma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24200" y="3581400"/>
            <a:ext cx="121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/>
              <a:t>Ver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 descr="C:\Users\Yonabeth\Desktop\TPT\PPTs\Grammar PPT\NEW Preterite and Imperfect PPT\Imperfect Conjugations\Imperfect JPEGS\Slide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172200" y="176278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veía</a:t>
            </a:r>
            <a:endParaRPr lang="en-US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38800" y="221998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buscaban</a:t>
            </a:r>
            <a:endParaRPr lang="en-US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0" y="26670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escribían</a:t>
            </a:r>
            <a:endParaRPr lang="en-US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00" y="313438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quería</a:t>
            </a:r>
            <a:endParaRPr lang="en-US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9800" y="359158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vivíais</a:t>
            </a:r>
            <a:endParaRPr lang="en-US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38800" y="412498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estudiaba</a:t>
            </a:r>
            <a:endParaRPr lang="en-US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0" y="458218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ponía</a:t>
            </a:r>
            <a:endParaRPr lang="en-US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19800" y="503938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volvían</a:t>
            </a:r>
            <a:endParaRPr lang="en-US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72200" y="549658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salías</a:t>
            </a:r>
            <a:endParaRPr lang="en-US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5000" y="5953780"/>
            <a:ext cx="2324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estábamos</a:t>
            </a:r>
            <a:endParaRPr lang="en-US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C:\Users\Yonabeth\Desktop\TPT\PPTs\Grammar PPT\NEW Preterite and Imperfect PPT\Imperfect Conjugations\Imperfect JPEGS\Slide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096000" y="17526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hacía</a:t>
            </a:r>
            <a:endParaRPr lang="en-US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221998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jugaba</a:t>
            </a:r>
            <a:endParaRPr lang="en-US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72200" y="26670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eran</a:t>
            </a:r>
            <a:endParaRPr lang="en-US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31343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buscaba</a:t>
            </a:r>
            <a:endParaRPr lang="en-US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48400" y="359158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ibais</a:t>
            </a:r>
            <a:endParaRPr lang="en-US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62600" y="412498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almorzaban</a:t>
            </a:r>
            <a:endParaRPr lang="en-US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9800" y="458218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tocaba</a:t>
            </a:r>
            <a:endParaRPr lang="en-US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0" y="503938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daban</a:t>
            </a:r>
            <a:endParaRPr lang="en-US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3600" y="549658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sacabas</a:t>
            </a:r>
            <a:endParaRPr lang="en-US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67400" y="595378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teníamos</a:t>
            </a:r>
            <a:endParaRPr lang="en-US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Yonabeth\Desktop\TPT\PPTs\Grammar PPT\NEW Preterite and Imperfect PPT\Imperfect Conjugations\Imperfect JPEGS\Slide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Yonabeth\Desktop\TPT\PPTs\Grammar PPT\NEW Preterite and Imperfect PPT\Imperfect Conjugations\Imperfect JPEGS\Slid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Yonabeth\Desktop\TPT\PPTs\Grammar PPT\NEW Preterite and Imperfect PPT\Imperfect Conjugations\Imperfect JPEGS\Slid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Yonabeth\Desktop\TPT\PPTs\Grammar PPT\NEW Preterite and Imperfect PPT\Imperfect Conjugations\Imperfect JPEGS\Slide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Donut 2"/>
          <p:cNvSpPr/>
          <p:nvPr/>
        </p:nvSpPr>
        <p:spPr>
          <a:xfrm>
            <a:off x="1676400" y="2057400"/>
            <a:ext cx="762000" cy="609600"/>
          </a:xfrm>
          <a:prstGeom prst="donut">
            <a:avLst>
              <a:gd name="adj" fmla="val 9379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onut 3"/>
          <p:cNvSpPr/>
          <p:nvPr/>
        </p:nvSpPr>
        <p:spPr>
          <a:xfrm>
            <a:off x="3886200" y="2057400"/>
            <a:ext cx="762000" cy="609600"/>
          </a:xfrm>
          <a:prstGeom prst="donut">
            <a:avLst>
              <a:gd name="adj" fmla="val 9379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Donut 4"/>
          <p:cNvSpPr/>
          <p:nvPr/>
        </p:nvSpPr>
        <p:spPr>
          <a:xfrm>
            <a:off x="6629400" y="2057400"/>
            <a:ext cx="762000" cy="609600"/>
          </a:xfrm>
          <a:prstGeom prst="donut">
            <a:avLst>
              <a:gd name="adj" fmla="val 9379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onut 5"/>
          <p:cNvSpPr/>
          <p:nvPr/>
        </p:nvSpPr>
        <p:spPr>
          <a:xfrm>
            <a:off x="1676400" y="3581400"/>
            <a:ext cx="762000" cy="609600"/>
          </a:xfrm>
          <a:prstGeom prst="donut">
            <a:avLst>
              <a:gd name="adj" fmla="val 9379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onut 6"/>
          <p:cNvSpPr/>
          <p:nvPr/>
        </p:nvSpPr>
        <p:spPr>
          <a:xfrm>
            <a:off x="3886200" y="3581400"/>
            <a:ext cx="762000" cy="609600"/>
          </a:xfrm>
          <a:prstGeom prst="donut">
            <a:avLst>
              <a:gd name="adj" fmla="val 9379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Donut 7"/>
          <p:cNvSpPr/>
          <p:nvPr/>
        </p:nvSpPr>
        <p:spPr>
          <a:xfrm>
            <a:off x="6553200" y="3581400"/>
            <a:ext cx="762000" cy="609600"/>
          </a:xfrm>
          <a:prstGeom prst="donut">
            <a:avLst>
              <a:gd name="adj" fmla="val 9379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676400" y="1066800"/>
            <a:ext cx="6096004" cy="2057397"/>
            <a:chOff x="228600" y="381003"/>
            <a:chExt cx="6096004" cy="2057397"/>
          </a:xfrm>
        </p:grpSpPr>
        <p:sp>
          <p:nvSpPr>
            <p:cNvPr id="3" name="Rectangle 2"/>
            <p:cNvSpPr/>
            <p:nvPr/>
          </p:nvSpPr>
          <p:spPr>
            <a:xfrm rot="5400000">
              <a:off x="0" y="990600"/>
              <a:ext cx="1676400" cy="1219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 rot="5400000">
              <a:off x="1219200" y="990600"/>
              <a:ext cx="1676400" cy="1219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 rot="5400000">
              <a:off x="2438400" y="990600"/>
              <a:ext cx="1676400" cy="1219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rot="5400000">
              <a:off x="3083171" y="-2473568"/>
              <a:ext cx="386862" cy="609600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 rot="5400000">
              <a:off x="3657600" y="990600"/>
              <a:ext cx="1676400" cy="1219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 rot="5400000">
              <a:off x="4876800" y="990600"/>
              <a:ext cx="1676400" cy="1219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828800" y="10668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- </a:t>
            </a:r>
            <a:r>
              <a:rPr lang="en-US" sz="2400" b="1" dirty="0" err="1" smtClean="0"/>
              <a:t>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verbos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hablar</a:t>
            </a:r>
            <a:r>
              <a:rPr lang="en-US" sz="2400" b="1" dirty="0" smtClean="0"/>
              <a:t> – to speak) 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0" y="19050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Tú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1828800" y="19050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Yo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4191000" y="1828800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Él</a:t>
            </a:r>
          </a:p>
          <a:p>
            <a:pPr algn="ctr"/>
            <a:r>
              <a:rPr lang="es-ES" dirty="0" smtClean="0"/>
              <a:t>Ella</a:t>
            </a:r>
          </a:p>
          <a:p>
            <a:pPr algn="ctr"/>
            <a:r>
              <a:rPr lang="es-ES" dirty="0" smtClean="0"/>
              <a:t>Usted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486400" y="2133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Nosotros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705600" y="1828800"/>
            <a:ext cx="106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Ellos</a:t>
            </a:r>
            <a:endParaRPr lang="en-US" sz="3600" dirty="0" smtClean="0"/>
          </a:p>
          <a:p>
            <a:r>
              <a:rPr lang="es-ES" sz="3600" dirty="0" smtClean="0"/>
              <a:t>Uds.</a:t>
            </a:r>
            <a:endParaRPr lang="en-US" sz="3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1600200" y="3962400"/>
            <a:ext cx="6096004" cy="2057397"/>
            <a:chOff x="228600" y="381003"/>
            <a:chExt cx="6096004" cy="2057397"/>
          </a:xfrm>
        </p:grpSpPr>
        <p:sp>
          <p:nvSpPr>
            <p:cNvPr id="16" name="Rectangle 15"/>
            <p:cNvSpPr/>
            <p:nvPr/>
          </p:nvSpPr>
          <p:spPr>
            <a:xfrm rot="5400000">
              <a:off x="0" y="990600"/>
              <a:ext cx="1676400" cy="1219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 rot="5400000">
              <a:off x="1219200" y="990600"/>
              <a:ext cx="1676400" cy="1219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 rot="5400000">
              <a:off x="2438400" y="990600"/>
              <a:ext cx="1676400" cy="1219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 rot="5400000">
              <a:off x="3083171" y="-2473568"/>
              <a:ext cx="386862" cy="609600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 rot="5400000">
              <a:off x="3657600" y="990600"/>
              <a:ext cx="1676400" cy="1219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 rot="5400000">
              <a:off x="4876800" y="990600"/>
              <a:ext cx="1676400" cy="1219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1676400" y="4953000"/>
            <a:ext cx="934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habl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aba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895600" y="5029200"/>
            <a:ext cx="10246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habl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abas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191000" y="5105400"/>
            <a:ext cx="934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habl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aba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257800" y="5105400"/>
            <a:ext cx="1353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Habl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á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bamos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705600" y="4953000"/>
            <a:ext cx="1056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habl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aban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676400" y="1066800"/>
            <a:ext cx="6096004" cy="2057397"/>
            <a:chOff x="228600" y="381003"/>
            <a:chExt cx="6096004" cy="2057397"/>
          </a:xfrm>
        </p:grpSpPr>
        <p:sp>
          <p:nvSpPr>
            <p:cNvPr id="3" name="Rectangle 2"/>
            <p:cNvSpPr/>
            <p:nvPr/>
          </p:nvSpPr>
          <p:spPr>
            <a:xfrm rot="5400000">
              <a:off x="0" y="990600"/>
              <a:ext cx="1676400" cy="1219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 rot="5400000">
              <a:off x="1219200" y="990600"/>
              <a:ext cx="1676400" cy="1219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 rot="5400000">
              <a:off x="2438400" y="990600"/>
              <a:ext cx="1676400" cy="1219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rot="5400000">
              <a:off x="3083171" y="-2473568"/>
              <a:ext cx="386862" cy="609600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 rot="5400000">
              <a:off x="3657600" y="990600"/>
              <a:ext cx="1676400" cy="1219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 rot="5400000">
              <a:off x="4876800" y="990600"/>
              <a:ext cx="1676400" cy="1219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828800" y="1066800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- </a:t>
            </a:r>
            <a:r>
              <a:rPr lang="en-US" sz="2400" b="1" dirty="0" err="1" smtClean="0"/>
              <a:t>er</a:t>
            </a:r>
            <a:r>
              <a:rPr lang="en-US" sz="2400" b="1" dirty="0" smtClean="0"/>
              <a:t>/-</a:t>
            </a:r>
            <a:r>
              <a:rPr lang="en-US" sz="2400" b="1" dirty="0" err="1" smtClean="0"/>
              <a:t>ir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verbos</a:t>
            </a:r>
            <a:r>
              <a:rPr lang="en-US" sz="2400" b="1" dirty="0" smtClean="0"/>
              <a:t> (comer– to eat/ </a:t>
            </a:r>
            <a:r>
              <a:rPr lang="en-US" sz="2400" b="1" dirty="0" err="1" smtClean="0"/>
              <a:t>vivir</a:t>
            </a:r>
            <a:r>
              <a:rPr lang="en-US" sz="2400" b="1" dirty="0" smtClean="0"/>
              <a:t> – to live) 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0" y="19050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Tú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1828800" y="19050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Yo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4191000" y="1828800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Él</a:t>
            </a:r>
          </a:p>
          <a:p>
            <a:pPr algn="ctr"/>
            <a:r>
              <a:rPr lang="es-ES" dirty="0" smtClean="0"/>
              <a:t>Ella</a:t>
            </a:r>
          </a:p>
          <a:p>
            <a:pPr algn="ctr"/>
            <a:r>
              <a:rPr lang="es-ES" dirty="0" smtClean="0"/>
              <a:t>Usted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486400" y="2133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Nosotros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705600" y="1828800"/>
            <a:ext cx="106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Ellos</a:t>
            </a:r>
            <a:endParaRPr lang="en-US" sz="3600" dirty="0" smtClean="0"/>
          </a:p>
          <a:p>
            <a:r>
              <a:rPr lang="es-ES" sz="3600" dirty="0" smtClean="0"/>
              <a:t>Uds.</a:t>
            </a:r>
            <a:endParaRPr lang="en-US" sz="3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1600200" y="3962400"/>
            <a:ext cx="6096004" cy="2057397"/>
            <a:chOff x="228600" y="381003"/>
            <a:chExt cx="6096004" cy="2057397"/>
          </a:xfrm>
        </p:grpSpPr>
        <p:sp>
          <p:nvSpPr>
            <p:cNvPr id="16" name="Rectangle 15"/>
            <p:cNvSpPr/>
            <p:nvPr/>
          </p:nvSpPr>
          <p:spPr>
            <a:xfrm rot="5400000">
              <a:off x="0" y="990600"/>
              <a:ext cx="1676400" cy="1219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 rot="5400000">
              <a:off x="1219200" y="990600"/>
              <a:ext cx="1676400" cy="1219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 rot="5400000">
              <a:off x="2438400" y="990600"/>
              <a:ext cx="1676400" cy="1219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 rot="5400000">
              <a:off x="3083171" y="-2473568"/>
              <a:ext cx="386862" cy="609600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 rot="5400000">
              <a:off x="3657600" y="990600"/>
              <a:ext cx="1676400" cy="1219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 rot="5400000">
              <a:off x="4876800" y="990600"/>
              <a:ext cx="1676400" cy="1219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1676400" y="4572000"/>
            <a:ext cx="750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comía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895600" y="4648200"/>
            <a:ext cx="8675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Comías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191000" y="4724400"/>
            <a:ext cx="750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comía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257800" y="4724400"/>
            <a:ext cx="11461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comíamos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705600" y="4572000"/>
            <a:ext cx="8720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comían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794966" y="5410200"/>
            <a:ext cx="603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vicía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014166" y="5486400"/>
            <a:ext cx="699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viv</a:t>
            </a:r>
            <a:r>
              <a:rPr lang="en-US" dirty="0" err="1" smtClean="0"/>
              <a:t>ías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309566" y="5562600"/>
            <a:ext cx="6094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vivía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376366" y="5562600"/>
            <a:ext cx="100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viv</a:t>
            </a:r>
            <a:r>
              <a:rPr lang="en-US" dirty="0" err="1" smtClean="0"/>
              <a:t>íamos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824166" y="5410200"/>
            <a:ext cx="7312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viv</a:t>
            </a:r>
            <a:r>
              <a:rPr lang="en-US" dirty="0" err="1" smtClean="0"/>
              <a:t>ían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Yonabeth\Desktop\TPT\PPTs\Grammar PPT\NEW Preterite and Imperfect PPT\Imperfect Conjugations\Imperfect JPEGS\Slide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943600" y="176278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hablaba</a:t>
            </a:r>
            <a:endParaRPr lang="en-US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0" y="221998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aprendíamos</a:t>
            </a:r>
            <a:endParaRPr lang="en-US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0" y="267718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bebía</a:t>
            </a:r>
            <a:endParaRPr lang="en-US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0" y="313438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vivías</a:t>
            </a:r>
            <a:endParaRPr lang="en-US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9800" y="359158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abrían</a:t>
            </a:r>
            <a:endParaRPr lang="en-US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43600" y="412498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bailaba</a:t>
            </a:r>
            <a:endParaRPr lang="en-US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38800" y="458218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ayudabais</a:t>
            </a:r>
            <a:endParaRPr lang="en-US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43600" y="503938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comían</a:t>
            </a:r>
            <a:endParaRPr lang="en-US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62600" y="549658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caminaban</a:t>
            </a:r>
            <a:endParaRPr lang="en-US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62600" y="595378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escuchaba</a:t>
            </a:r>
            <a:endParaRPr lang="en-US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Yonabeth\Desktop\TPT\PPTs\Grammar PPT\NEW Preterite and Imperfect PPT\Imperfect Conjugations\Imperfect JPEGS\Slide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10000" y="2895600"/>
            <a:ext cx="990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>
                <a:ln w="28575">
                  <a:solidFill>
                    <a:schemeClr val="tx1"/>
                  </a:solidFill>
                </a:ln>
                <a:solidFill>
                  <a:srgbClr val="00B0F0"/>
                </a:solidFill>
                <a:latin typeface="AR CENA" pitchFamily="2" charset="0"/>
                <a:ea typeface="TattletotheChunky" pitchFamily="2" charset="0"/>
              </a:rPr>
              <a:t>X</a:t>
            </a:r>
            <a:endParaRPr lang="en-US" sz="11500" dirty="0">
              <a:ln w="28575">
                <a:solidFill>
                  <a:schemeClr val="tx1"/>
                </a:solidFill>
              </a:ln>
              <a:solidFill>
                <a:srgbClr val="00B0F0"/>
              </a:solidFill>
              <a:latin typeface="AR CENA" pitchFamily="2" charset="0"/>
              <a:ea typeface="TattletotheChunky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3852952"/>
            <a:ext cx="990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>
                <a:ln w="28575">
                  <a:solidFill>
                    <a:schemeClr val="tx1"/>
                  </a:solidFill>
                </a:ln>
                <a:solidFill>
                  <a:srgbClr val="00B0F0"/>
                </a:solidFill>
                <a:latin typeface="AR CENA" pitchFamily="2" charset="0"/>
                <a:ea typeface="TattletotheChunky" pitchFamily="2" charset="0"/>
              </a:rPr>
              <a:t>X</a:t>
            </a:r>
            <a:endParaRPr lang="en-US" sz="11500" dirty="0">
              <a:ln w="28575">
                <a:solidFill>
                  <a:schemeClr val="tx1"/>
                </a:solidFill>
              </a:ln>
              <a:solidFill>
                <a:srgbClr val="00B0F0"/>
              </a:solidFill>
              <a:latin typeface="AR CENA" pitchFamily="2" charset="0"/>
              <a:ea typeface="TattletotheChunky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34200" y="2938552"/>
            <a:ext cx="990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>
                <a:ln w="28575">
                  <a:solidFill>
                    <a:schemeClr val="tx1"/>
                  </a:solidFill>
                </a:ln>
                <a:solidFill>
                  <a:srgbClr val="00B0F0"/>
                </a:solidFill>
                <a:latin typeface="AR CENA" pitchFamily="2" charset="0"/>
                <a:ea typeface="TattletotheChunky" pitchFamily="2" charset="0"/>
              </a:rPr>
              <a:t>X</a:t>
            </a:r>
            <a:endParaRPr lang="en-US" sz="11500" dirty="0">
              <a:ln w="28575">
                <a:solidFill>
                  <a:schemeClr val="tx1"/>
                </a:solidFill>
              </a:ln>
              <a:solidFill>
                <a:srgbClr val="00B0F0"/>
              </a:solidFill>
              <a:latin typeface="AR CENA" pitchFamily="2" charset="0"/>
              <a:ea typeface="TattletotheChunky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  <p:bldP spid="5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Yonabeth\Desktop\TPT\PPTs\Grammar PPT\NEW Preterite and Imperfect PPT\Imperfect Conjugations\Imperfect JPEGS\Slide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126</Words>
  <Application>Microsoft Office PowerPoint</Application>
  <PresentationFormat>On-screen Show (4:3)</PresentationFormat>
  <Paragraphs>100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El Imperfecto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LCPS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Imperfecto</dc:title>
  <dc:creator>LCPS</dc:creator>
  <cp:lastModifiedBy>LCPS</cp:lastModifiedBy>
  <cp:revision>2</cp:revision>
  <dcterms:created xsi:type="dcterms:W3CDTF">2015-03-09T12:53:05Z</dcterms:created>
  <dcterms:modified xsi:type="dcterms:W3CDTF">2015-03-09T13:01:03Z</dcterms:modified>
</cp:coreProperties>
</file>